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59" r:id="rId6"/>
    <p:sldId id="260" r:id="rId7"/>
    <p:sldId id="263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A4D08-256A-4E44-A285-6807E4DBDEDA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13699-EDBF-47D3-9EFD-9D9EB68804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13699-EDBF-47D3-9EFD-9D9EB688041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66C752-6915-43C3-B3EA-D7F5CD4EF0F6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7D3E2A-54C6-4DBA-92D6-87958AC819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Osteoporosis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Emily J.</a:t>
            </a:r>
          </a:p>
          <a:p>
            <a:r>
              <a:rPr lang="en-US" dirty="0" smtClean="0"/>
              <a:t> Pablo P.</a:t>
            </a:r>
          </a:p>
          <a:p>
            <a:r>
              <a:rPr lang="en-US" dirty="0" smtClean="0"/>
              <a:t> Michael 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85900"/>
            <a:ext cx="33718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 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"Nutrition for Everyone: Basics: Calcium and Bone Health | DNPAO | CDC." </a:t>
            </a:r>
            <a:r>
              <a:rPr lang="en-US" i="1" dirty="0"/>
              <a:t>Centers for Disease Control and Prevention. 6 Apr. 2011. Web. 30 Jan. 2012. &lt;http://www.cdc.gov/nutrition/everyone/basics/vitamins/calcium.html&gt;. </a:t>
            </a:r>
          </a:p>
          <a:p>
            <a:endParaRPr lang="en-US" dirty="0"/>
          </a:p>
          <a:p>
            <a:r>
              <a:rPr lang="en-US" dirty="0" smtClean="0"/>
              <a:t>Bronson</a:t>
            </a:r>
            <a:r>
              <a:rPr lang="en-US" dirty="0"/>
              <a:t>, Mary H., and Don </a:t>
            </a:r>
            <a:r>
              <a:rPr lang="en-US" dirty="0" err="1"/>
              <a:t>Merki</a:t>
            </a:r>
            <a:r>
              <a:rPr lang="en-US" dirty="0"/>
              <a:t>. "Osteoporosis." </a:t>
            </a:r>
            <a:r>
              <a:rPr lang="en-US" i="1" dirty="0"/>
              <a:t>Glencoe Health. New York: Glencoe/McGraw-Hill, 2005. 386. Print.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7410" name="Picture 2" descr="C:\Documents and Settings\144758\Local Settings\Temporary Internet Files\Content.IE5\GN7O7BLS\MP90040113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105400"/>
            <a:ext cx="1714499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Osteoporosis: Its characterized by low bone mass and deterioration of bone tissue 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2530" name="Picture 2" descr="http://www.livtherapy.eu/img/misc/osteopor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86702"/>
            <a:ext cx="4611105" cy="3004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HISTORY/ORIGIN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Hunter discovered the cause of Osteoporosis which is remodeling. Remodeling is when a new bone is laid in the body the old one is absorbed or destroyed. </a:t>
            </a:r>
          </a:p>
          <a:p>
            <a:endParaRPr lang="en-US" dirty="0"/>
          </a:p>
        </p:txBody>
      </p:sp>
      <p:pic>
        <p:nvPicPr>
          <p:cNvPr id="2050" name="Picture 2" descr="http://www.oldgovernmenthouse.com.au/uploads/images/Timeline/John_Hunter_t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231648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Signs/Symptoms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Some symptoms of osteoporosis is pain, height loss, sudden and severe back pain, thinned bones or broken bones. </a:t>
            </a:r>
          </a:p>
          <a:p>
            <a:endParaRPr lang="en-US" dirty="0"/>
          </a:p>
          <a:p>
            <a:r>
              <a:rPr lang="en-US" dirty="0" smtClean="0"/>
              <a:t>Normally</a:t>
            </a:r>
            <a:r>
              <a:rPr lang="en-US" dirty="0"/>
              <a:t>, by the time the symptoms are apparent Osteoporosis is already advanced. </a:t>
            </a:r>
          </a:p>
          <a:p>
            <a:endParaRPr lang="en-US" dirty="0"/>
          </a:p>
          <a:p>
            <a:r>
              <a:rPr lang="en-US" dirty="0" smtClean="0"/>
              <a:t>Having </a:t>
            </a:r>
            <a:r>
              <a:rPr lang="en-US" dirty="0"/>
              <a:t>a family history of Osteoporosis, being white or Asian, being small, thin and old.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Treatment/Managing the Problem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It is difficult to rebuild a bone completely that has been weakened by osteoporosis. </a:t>
            </a:r>
          </a:p>
          <a:p>
            <a:endParaRPr lang="en-US" dirty="0" smtClean="0"/>
          </a:p>
          <a:p>
            <a:r>
              <a:rPr lang="en-US" dirty="0" smtClean="0"/>
              <a:t>Ways </a:t>
            </a:r>
            <a:r>
              <a:rPr lang="en-US" dirty="0"/>
              <a:t>to help is to: </a:t>
            </a:r>
          </a:p>
          <a:p>
            <a:endParaRPr lang="en-US" dirty="0"/>
          </a:p>
          <a:p>
            <a:r>
              <a:rPr lang="en-US" dirty="0" smtClean="0"/>
              <a:t>Quit </a:t>
            </a:r>
            <a:r>
              <a:rPr lang="en-US" dirty="0"/>
              <a:t>smoking </a:t>
            </a:r>
          </a:p>
          <a:p>
            <a:endParaRPr lang="en-US" dirty="0"/>
          </a:p>
          <a:p>
            <a:r>
              <a:rPr lang="en-US" dirty="0" smtClean="0"/>
              <a:t>Decrease </a:t>
            </a:r>
            <a:r>
              <a:rPr lang="en-US" dirty="0"/>
              <a:t>alcohol intake </a:t>
            </a:r>
          </a:p>
          <a:p>
            <a:endParaRPr lang="en-US" dirty="0"/>
          </a:p>
          <a:p>
            <a:r>
              <a:rPr lang="en-US" dirty="0" smtClean="0"/>
              <a:t>Eat </a:t>
            </a:r>
            <a:r>
              <a:rPr lang="en-US" dirty="0"/>
              <a:t>a balanced diet of adequate calcium and vitamin D </a:t>
            </a:r>
          </a:p>
          <a:p>
            <a:endParaRPr lang="en-US" dirty="0"/>
          </a:p>
          <a:p>
            <a:r>
              <a:rPr lang="en-US" dirty="0" smtClean="0"/>
              <a:t>Don’t </a:t>
            </a:r>
            <a:r>
              <a:rPr lang="en-US" dirty="0"/>
              <a:t>do exercise that may injure weakened bones but exercise regularly </a:t>
            </a:r>
          </a:p>
          <a:p>
            <a:endParaRPr lang="en-US" dirty="0"/>
          </a:p>
          <a:p>
            <a:r>
              <a:rPr lang="en-US" dirty="0" smtClean="0"/>
              <a:t>Take </a:t>
            </a:r>
            <a:r>
              <a:rPr lang="en-US" dirty="0"/>
              <a:t>medicine that increases bone formation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1304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3600" dirty="0"/>
              <a:t>In US 10 million people have osteoporosis.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9462" name="Picture 6" descr="http://incomesecurity.net/images/group-carto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981200"/>
            <a:ext cx="4572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in two Caucasian women will fracture a bone </a:t>
            </a:r>
            <a:r>
              <a:rPr lang="en-US" dirty="0" smtClean="0"/>
              <a:t>due to osteoporosis </a:t>
            </a:r>
            <a:r>
              <a:rPr lang="en-US" dirty="0" smtClean="0"/>
              <a:t>in her lifetime. </a:t>
            </a:r>
          </a:p>
          <a:p>
            <a:endParaRPr lang="en-US" dirty="0"/>
          </a:p>
        </p:txBody>
      </p:sp>
      <p:pic>
        <p:nvPicPr>
          <p:cNvPr id="5" name="Picture 4" descr="http://www.mdguidelines.com/images/Illustrations/osteo_p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752600"/>
            <a:ext cx="4038600" cy="3709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965448"/>
          </a:xfrm>
        </p:spPr>
        <p:txBody>
          <a:bodyPr/>
          <a:lstStyle/>
          <a:p>
            <a:r>
              <a:rPr lang="en-US" dirty="0" smtClean="0"/>
              <a:t>Osteoporosis is not a condition exclusive to the elderly – it can strike at any age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http://lymediseaseguide.org/wp-content/uploads/2011/09/osteoporosis-hip-fracture-lyme-dise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4724400" cy="3536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A., </a:t>
            </a:r>
            <a:r>
              <a:rPr lang="en-US" dirty="0" err="1"/>
              <a:t>Mikio</a:t>
            </a:r>
            <a:r>
              <a:rPr lang="en-US" dirty="0"/>
              <a:t> A. "What Are Osteoporosis and </a:t>
            </a:r>
            <a:r>
              <a:rPr lang="en-US" dirty="0" err="1"/>
              <a:t>Osteopenia</a:t>
            </a:r>
            <a:r>
              <a:rPr lang="en-US" dirty="0"/>
              <a:t>? Who Do They Affect?" </a:t>
            </a:r>
            <a:r>
              <a:rPr lang="en-US" i="1" dirty="0"/>
              <a:t>WebMD - Better Information. Better Health. </a:t>
            </a:r>
            <a:r>
              <a:rPr lang="en-US" i="1" dirty="0" err="1"/>
              <a:t>Wedmb</a:t>
            </a:r>
            <a:r>
              <a:rPr lang="en-US" i="1" dirty="0"/>
              <a:t>, 7 Mar. 2007. Web. 30 Jan. 2012. &lt;http://www.webmd.com/osteoporosis/guide/what-is-osteoporosis-osteopenia&gt;. </a:t>
            </a:r>
          </a:p>
          <a:p>
            <a:endParaRPr lang="en-US" dirty="0"/>
          </a:p>
          <a:p>
            <a:r>
              <a:rPr lang="en-US" dirty="0" err="1" smtClean="0"/>
              <a:t>Shiel</a:t>
            </a:r>
            <a:r>
              <a:rPr lang="en-US" dirty="0" smtClean="0"/>
              <a:t> </a:t>
            </a:r>
            <a:r>
              <a:rPr lang="en-US" dirty="0"/>
              <a:t>Jr., William C. "Osteoporosis Treatment, Medications, Symptoms, Signs, Prevention, Causes, Risk Factors and Diagnosis by MedicineNet.com." </a:t>
            </a:r>
            <a:r>
              <a:rPr lang="en-US" i="1" dirty="0"/>
              <a:t>Medicinenet.com. Web. 30 Jan. 2012. &lt;http://Medicinenet.com/osteoporosis/article.htm&gt;.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371</Words>
  <Application>Microsoft Office PowerPoint</Application>
  <PresentationFormat>On-screen Show (4:3)</PresentationFormat>
  <Paragraphs>50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Osteoporosis </vt:lpstr>
      <vt:lpstr>DEFINITION</vt:lpstr>
      <vt:lpstr>HISTORY/ORIGIN</vt:lpstr>
      <vt:lpstr>Signs/Symptoms</vt:lpstr>
      <vt:lpstr>Treatment/Managing the Problem </vt:lpstr>
      <vt:lpstr>WOW 1</vt:lpstr>
      <vt:lpstr>WOW 2</vt:lpstr>
      <vt:lpstr>WOW 3</vt:lpstr>
      <vt:lpstr>Citations </vt:lpstr>
      <vt:lpstr>Citation Cont.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Osteoporosis </dc:title>
  <dc:creator>144758</dc:creator>
  <cp:lastModifiedBy>144758</cp:lastModifiedBy>
  <cp:revision>4</cp:revision>
  <dcterms:created xsi:type="dcterms:W3CDTF">2012-01-31T17:12:41Z</dcterms:created>
  <dcterms:modified xsi:type="dcterms:W3CDTF">2012-01-31T17:41:29Z</dcterms:modified>
</cp:coreProperties>
</file>